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8"/>
  </p:notesMasterIdLst>
  <p:sldIdLst>
    <p:sldId id="256" r:id="rId2"/>
    <p:sldId id="258" r:id="rId3"/>
    <p:sldId id="259" r:id="rId4"/>
    <p:sldId id="260" r:id="rId5"/>
    <p:sldId id="281" r:id="rId6"/>
    <p:sldId id="268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66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7" r:id="rId26"/>
    <p:sldId id="294" r:id="rId27"/>
    <p:sldId id="295" r:id="rId28"/>
    <p:sldId id="296" r:id="rId29"/>
    <p:sldId id="297" r:id="rId30"/>
    <p:sldId id="279" r:id="rId31"/>
    <p:sldId id="292" r:id="rId32"/>
    <p:sldId id="308" r:id="rId33"/>
    <p:sldId id="309" r:id="rId34"/>
    <p:sldId id="298" r:id="rId35"/>
    <p:sldId id="299" r:id="rId36"/>
    <p:sldId id="300" r:id="rId37"/>
    <p:sldId id="301" r:id="rId38"/>
    <p:sldId id="314" r:id="rId39"/>
    <p:sldId id="315" r:id="rId40"/>
    <p:sldId id="312" r:id="rId41"/>
    <p:sldId id="313" r:id="rId42"/>
    <p:sldId id="316" r:id="rId43"/>
    <p:sldId id="317" r:id="rId44"/>
    <p:sldId id="306" r:id="rId45"/>
    <p:sldId id="307" r:id="rId46"/>
    <p:sldId id="302" r:id="rId47"/>
    <p:sldId id="303" r:id="rId48"/>
    <p:sldId id="304" r:id="rId49"/>
    <p:sldId id="305" r:id="rId50"/>
    <p:sldId id="310" r:id="rId51"/>
    <p:sldId id="311" r:id="rId52"/>
    <p:sldId id="318" r:id="rId53"/>
    <p:sldId id="319" r:id="rId54"/>
    <p:sldId id="269" r:id="rId55"/>
    <p:sldId id="320" r:id="rId56"/>
    <p:sldId id="325" r:id="rId57"/>
    <p:sldId id="326" r:id="rId58"/>
    <p:sldId id="327" r:id="rId59"/>
    <p:sldId id="328" r:id="rId60"/>
    <p:sldId id="321" r:id="rId61"/>
    <p:sldId id="322" r:id="rId62"/>
    <p:sldId id="329" r:id="rId63"/>
    <p:sldId id="330" r:id="rId64"/>
    <p:sldId id="323" r:id="rId65"/>
    <p:sldId id="324" r:id="rId66"/>
    <p:sldId id="293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 autoAdjust="0"/>
    <p:restoredTop sz="94620" autoAdjust="0"/>
  </p:normalViewPr>
  <p:slideViewPr>
    <p:cSldViewPr>
      <p:cViewPr>
        <p:scale>
          <a:sx n="100" d="100"/>
          <a:sy n="100" d="100"/>
        </p:scale>
        <p:origin x="-22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0;&#1093;&#1072;&#1080;&#1083;\Desktop\17.%20&#1050;&#1059;&#1056;&#1057;&#1050;%202017%20&#1089;&#1086;&#1094;&#1086;&#1088;&#1075;&#1072;&#1085;&#1080;&#1079;&#1072;&#1094;&#1080;&#1080;\&#1087;&#1088;&#1077;&#1079;&#1077;&#1085;&#1090;&#1072;&#1094;&#1080;&#1103;\&#1051;&#1080;&#1089;&#1090;%20Microsoft%20Exce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0;&#1093;&#1072;&#1080;&#1083;\Desktop\17.%20&#1050;&#1059;&#1056;&#1057;&#1050;%202017%20&#1089;&#1086;&#1094;&#1086;&#1088;&#1075;&#1072;&#1085;&#1080;&#1079;&#1072;&#1094;&#1080;&#1080;\&#1087;&#1088;&#1077;&#1079;&#1077;&#1085;&#1090;&#1072;&#1094;&#1080;&#1103;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Стационар</c:v>
                </c:pt>
                <c:pt idx="1">
                  <c:v>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7</c:v>
                </c:pt>
                <c:pt idx="2">
                  <c:v>2.9</c:v>
                </c:pt>
                <c:pt idx="3">
                  <c:v>5</c:v>
                </c:pt>
                <c:pt idx="4">
                  <c:v>2.3000000000000007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13.9</c:v>
                </c:pt>
                <c:pt idx="1">
                  <c:v>6.95</c:v>
                </c:pt>
                <c:pt idx="2">
                  <c:v>3</c:v>
                </c:pt>
                <c:pt idx="3">
                  <c:v>4.78</c:v>
                </c:pt>
                <c:pt idx="4">
                  <c:v>2.3699999999999974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13.64</c:v>
                </c:pt>
                <c:pt idx="1">
                  <c:v>6.9</c:v>
                </c:pt>
                <c:pt idx="2">
                  <c:v>2.7</c:v>
                </c:pt>
                <c:pt idx="3">
                  <c:v>4.84</c:v>
                </c:pt>
                <c:pt idx="4">
                  <c:v>2.9200000000000017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13.2</c:v>
                </c:pt>
                <c:pt idx="1">
                  <c:v>6.95</c:v>
                </c:pt>
                <c:pt idx="2">
                  <c:v>2.96</c:v>
                </c:pt>
                <c:pt idx="3">
                  <c:v>4.84</c:v>
                </c:pt>
                <c:pt idx="4">
                  <c:v>3.0500000000000007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12.8</c:v>
                </c:pt>
                <c:pt idx="1">
                  <c:v>6.8</c:v>
                </c:pt>
                <c:pt idx="2">
                  <c:v>2.8</c:v>
                </c:pt>
                <c:pt idx="3">
                  <c:v>5</c:v>
                </c:pt>
                <c:pt idx="4">
                  <c:v>3.5999999999999979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12.6</c:v>
                </c:pt>
                <c:pt idx="1">
                  <c:v>6.85</c:v>
                </c:pt>
                <c:pt idx="2">
                  <c:v>2.8</c:v>
                </c:pt>
                <c:pt idx="3">
                  <c:v>5</c:v>
                </c:pt>
                <c:pt idx="4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12.6</c:v>
                </c:pt>
                <c:pt idx="1">
                  <c:v>6.8</c:v>
                </c:pt>
                <c:pt idx="2">
                  <c:v>2.85</c:v>
                </c:pt>
                <c:pt idx="3">
                  <c:v>4.92</c:v>
                </c:pt>
                <c:pt idx="4">
                  <c:v>3.8299999999999983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85023086660404734"/>
          <c:h val="0.9741898596632895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Лист1!$B$74:$B$87</c:f>
              <c:strCache>
                <c:ptCount val="14"/>
                <c:pt idx="0">
                  <c:v>«Суджанский психоневрологический интернат»</c:v>
                </c:pt>
                <c:pt idx="1">
                  <c:v>«Железногорский дом-интернат для умственно-отсталых детей «Надежда»</c:v>
                </c:pt>
                <c:pt idx="2">
                  <c:v>«Щигровский психоневрологический интернат»</c:v>
                </c:pt>
                <c:pt idx="3">
                  <c:v>«Букреевский психоневрологический интернат»</c:v>
                </c:pt>
                <c:pt idx="4">
                  <c:v>«Беловский детский дом-интернат для умственно-отсталых детей»</c:v>
                </c:pt>
                <c:pt idx="5">
                  <c:v>«Курский пансионат ветеранов войны и труда «Сосновый бор»</c:v>
                </c:pt>
                <c:pt idx="6">
                  <c:v>«Глушковский дом-интернат для престарелых и инвалидов»</c:v>
                </c:pt>
                <c:pt idx="7">
                  <c:v>«Краснооктябрьский психоневрологический интернат»</c:v>
                </c:pt>
                <c:pt idx="8">
                  <c:v>«Курский дом-интернат ветеранов войны и труда»</c:v>
                </c:pt>
                <c:pt idx="9">
                  <c:v>«Обоянский дом-интернат для престарелых и инвалидов»</c:v>
                </c:pt>
                <c:pt idx="10">
                  <c:v>«Железногорский дом-интернат ветеранов труда»</c:v>
                </c:pt>
                <c:pt idx="11">
                  <c:v>«Ольшанский психоневрологический интернат»</c:v>
                </c:pt>
                <c:pt idx="12">
                  <c:v>«Ширковский психоневрологический интернат»</c:v>
                </c:pt>
                <c:pt idx="13">
                  <c:v>«Социальная гостиная» г.Курска</c:v>
                </c:pt>
              </c:strCache>
            </c:strRef>
          </c:cat>
          <c:val>
            <c:numRef>
              <c:f>Лист1!$C$74:$C$87</c:f>
              <c:numCache>
                <c:formatCode>General</c:formatCode>
                <c:ptCount val="14"/>
                <c:pt idx="0">
                  <c:v>27.400000000000002</c:v>
                </c:pt>
                <c:pt idx="1">
                  <c:v>27.2</c:v>
                </c:pt>
                <c:pt idx="2">
                  <c:v>26.7</c:v>
                </c:pt>
                <c:pt idx="3">
                  <c:v>26.54</c:v>
                </c:pt>
                <c:pt idx="4">
                  <c:v>26.45</c:v>
                </c:pt>
                <c:pt idx="5">
                  <c:v>26.25</c:v>
                </c:pt>
                <c:pt idx="6">
                  <c:v>26.2</c:v>
                </c:pt>
                <c:pt idx="7">
                  <c:v>25.979999999999993</c:v>
                </c:pt>
                <c:pt idx="8">
                  <c:v>25.8</c:v>
                </c:pt>
                <c:pt idx="9">
                  <c:v>25.52999999999999</c:v>
                </c:pt>
                <c:pt idx="10">
                  <c:v>25.150000000000009</c:v>
                </c:pt>
                <c:pt idx="11">
                  <c:v>25.060000000000002</c:v>
                </c:pt>
                <c:pt idx="12">
                  <c:v>25.02</c:v>
                </c:pt>
                <c:pt idx="13">
                  <c:v>23.25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092096"/>
        <c:axId val="158784832"/>
      </c:barChart>
      <c:catAx>
        <c:axId val="121092096"/>
        <c:scaling>
          <c:orientation val="maxMin"/>
        </c:scaling>
        <c:delete val="1"/>
        <c:axPos val="l"/>
        <c:majorTickMark val="none"/>
        <c:minorTickMark val="none"/>
        <c:tickLblPos val="none"/>
        <c:crossAx val="158784832"/>
        <c:crosses val="autoZero"/>
        <c:auto val="1"/>
        <c:lblAlgn val="ctr"/>
        <c:lblOffset val="100"/>
        <c:noMultiLvlLbl val="0"/>
      </c:catAx>
      <c:valAx>
        <c:axId val="15878483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21092096"/>
        <c:crosses val="autoZero"/>
        <c:crossBetween val="between"/>
      </c:valAx>
      <c:spPr>
        <a:ln w="25400"/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12.6</c:v>
                </c:pt>
                <c:pt idx="1">
                  <c:v>6.8</c:v>
                </c:pt>
                <c:pt idx="2">
                  <c:v>2.87</c:v>
                </c:pt>
                <c:pt idx="3">
                  <c:v>4.78</c:v>
                </c:pt>
                <c:pt idx="4">
                  <c:v>3.9499999999999993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12.6</c:v>
                </c:pt>
                <c:pt idx="1">
                  <c:v>6.7</c:v>
                </c:pt>
                <c:pt idx="2">
                  <c:v>2.65</c:v>
                </c:pt>
                <c:pt idx="3">
                  <c:v>4.76</c:v>
                </c:pt>
                <c:pt idx="4">
                  <c:v>4.2899999999999991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12.4</c:v>
                </c:pt>
                <c:pt idx="1">
                  <c:v>6.7</c:v>
                </c:pt>
                <c:pt idx="2">
                  <c:v>2.7</c:v>
                </c:pt>
                <c:pt idx="3">
                  <c:v>4.76</c:v>
                </c:pt>
                <c:pt idx="4">
                  <c:v>4.4399999999999977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11.75</c:v>
                </c:pt>
                <c:pt idx="1">
                  <c:v>6.84</c:v>
                </c:pt>
                <c:pt idx="2">
                  <c:v>2.94</c:v>
                </c:pt>
                <c:pt idx="3">
                  <c:v>4.72</c:v>
                </c:pt>
                <c:pt idx="4">
                  <c:v>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11.5</c:v>
                </c:pt>
                <c:pt idx="1">
                  <c:v>6.9</c:v>
                </c:pt>
                <c:pt idx="2">
                  <c:v>3</c:v>
                </c:pt>
                <c:pt idx="3">
                  <c:v>4.8</c:v>
                </c:pt>
                <c:pt idx="4">
                  <c:v>4.8000000000000007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11.7</c:v>
                </c:pt>
                <c:pt idx="1">
                  <c:v>6.67</c:v>
                </c:pt>
                <c:pt idx="2">
                  <c:v>2.93</c:v>
                </c:pt>
                <c:pt idx="3">
                  <c:v>4.33</c:v>
                </c:pt>
                <c:pt idx="4">
                  <c:v>5.3700000000000045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4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strRef>
              <c:f>Лист1!$A$2:$A$6</c:f>
              <c:strCache>
                <c:ptCount val="5"/>
                <c:pt idx="0">
                  <c:v>Информационная открытость</c:v>
                </c:pt>
                <c:pt idx="1">
                  <c:v>Комфортность условий предоставления социальных услуг и доступность их получения. </c:v>
                </c:pt>
                <c:pt idx="2">
                  <c:v>Оценка работы сотрудников организации.</c:v>
                </c:pt>
                <c:pt idx="3">
                  <c:v>Удовлетворенность качеством предоставления услуг. </c:v>
                </c:pt>
                <c:pt idx="4">
                  <c:v>Недобранные баллы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13.08</c:v>
                </c:pt>
                <c:pt idx="1">
                  <c:v>4.3099999999999996</c:v>
                </c:pt>
                <c:pt idx="2">
                  <c:v>1.9600000000000004</c:v>
                </c:pt>
                <c:pt idx="3">
                  <c:v>3.9</c:v>
                </c:pt>
                <c:pt idx="4">
                  <c:v>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5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13.8</c:v>
                </c:pt>
                <c:pt idx="1">
                  <c:v>1.95</c:v>
                </c:pt>
                <c:pt idx="2">
                  <c:v>1.98</c:v>
                </c:pt>
                <c:pt idx="3">
                  <c:v>3</c:v>
                </c:pt>
                <c:pt idx="4">
                  <c:v>3.97</c:v>
                </c:pt>
                <c:pt idx="5">
                  <c:v>1.3000000000000007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5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13.7</c:v>
                </c:pt>
                <c:pt idx="1">
                  <c:v>1.8</c:v>
                </c:pt>
                <c:pt idx="2">
                  <c:v>2</c:v>
                </c:pt>
                <c:pt idx="3">
                  <c:v>3</c:v>
                </c:pt>
                <c:pt idx="4">
                  <c:v>3.97</c:v>
                </c:pt>
                <c:pt idx="5">
                  <c:v>1.5300000000000011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5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13.76</c:v>
                </c:pt>
                <c:pt idx="1">
                  <c:v>1.92</c:v>
                </c:pt>
                <c:pt idx="2">
                  <c:v>2</c:v>
                </c:pt>
                <c:pt idx="3">
                  <c:v>2.88</c:v>
                </c:pt>
                <c:pt idx="4">
                  <c:v>3.85</c:v>
                </c:pt>
                <c:pt idx="5">
                  <c:v>1.5899999999999999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35915729031901E-2"/>
          <c:y val="0.13688016732283464"/>
          <c:w val="0.91071311587258119"/>
          <c:h val="0.701239911417322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5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13.7</c:v>
                </c:pt>
                <c:pt idx="1">
                  <c:v>1.85</c:v>
                </c:pt>
                <c:pt idx="2">
                  <c:v>2</c:v>
                </c:pt>
                <c:pt idx="3">
                  <c:v>2.8</c:v>
                </c:pt>
                <c:pt idx="4">
                  <c:v>3.9</c:v>
                </c:pt>
                <c:pt idx="5">
                  <c:v>1.7500000000000036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5"/>
            <c:bubble3D val="0"/>
            <c:spPr>
              <a:pattFill prst="wdDnDiag">
                <a:fgClr>
                  <a:schemeClr val="bg1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12.8</c:v>
                </c:pt>
                <c:pt idx="1">
                  <c:v>1.98</c:v>
                </c:pt>
                <c:pt idx="2">
                  <c:v>1.96</c:v>
                </c:pt>
                <c:pt idx="3">
                  <c:v>2.92</c:v>
                </c:pt>
                <c:pt idx="4">
                  <c:v>3.95</c:v>
                </c:pt>
                <c:pt idx="5">
                  <c:v>2.389999999999997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655717840136513E-4"/>
          <c:y val="6.8819525260683426E-2"/>
          <c:w val="0.9993634428215985"/>
          <c:h val="0.8877616188306208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Лист1!$G$1:$G$5</c:f>
              <c:strCache>
                <c:ptCount val="5"/>
                <c:pt idx="0">
                  <c:v>ОКУСО «Комплексный центр социального облуживания населения Курчатовского района и г.Курчатова»</c:v>
                </c:pt>
                <c:pt idx="1">
                  <c:v>ОКУСО «Комплексный центр социального облуживания населения Медвенского района»</c:v>
                </c:pt>
                <c:pt idx="2">
                  <c:v>ОКУСО «Комплексный центр социального облуживания населения г. Льгова и Льговского района»</c:v>
                </c:pt>
                <c:pt idx="3">
                  <c:v>ОКУСО «Комплексный центр социального облуживания населения Пристенского района»</c:v>
                </c:pt>
                <c:pt idx="4">
                  <c:v>ОКУСО «Комплексный центр социального облуживания населения Большесолдатского района»</c:v>
                </c:pt>
              </c:strCache>
            </c:strRef>
          </c:cat>
          <c:val>
            <c:numRef>
              <c:f>Лист1!$H$1:$H$5</c:f>
              <c:numCache>
                <c:formatCode>General</c:formatCode>
                <c:ptCount val="5"/>
                <c:pt idx="0">
                  <c:v>24.41</c:v>
                </c:pt>
                <c:pt idx="1">
                  <c:v>23.66</c:v>
                </c:pt>
                <c:pt idx="2">
                  <c:v>23.25</c:v>
                </c:pt>
                <c:pt idx="3">
                  <c:v>23.07</c:v>
                </c:pt>
                <c:pt idx="4">
                  <c:v>21.66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935872"/>
        <c:axId val="227658560"/>
      </c:barChart>
      <c:catAx>
        <c:axId val="121935872"/>
        <c:scaling>
          <c:orientation val="maxMin"/>
        </c:scaling>
        <c:delete val="1"/>
        <c:axPos val="l"/>
        <c:majorTickMark val="none"/>
        <c:minorTickMark val="none"/>
        <c:tickLblPos val="none"/>
        <c:crossAx val="227658560"/>
        <c:crosses val="autoZero"/>
        <c:auto val="1"/>
        <c:lblAlgn val="ctr"/>
        <c:lblOffset val="100"/>
        <c:noMultiLvlLbl val="0"/>
      </c:catAx>
      <c:valAx>
        <c:axId val="2276585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2193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pattFill prst="dkDn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7874-191F-4F3A-A3E9-AE68067EDD35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94A68-ACD5-4BCB-B3D9-2C014C711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8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94A68-ACD5-4BCB-B3D9-2C014C711D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7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94A68-ACD5-4BCB-B3D9-2C014C711D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7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94A68-ACD5-4BCB-B3D9-2C014C711D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0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94A68-ACD5-4BCB-B3D9-2C014C711D3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0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4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4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9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0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0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BE92-055F-4014-B48C-7DA601168BD4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C0F2-EC73-4E12-94F2-97233CC1F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2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15000" t="22000" r="15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5"/>
            <a:ext cx="9144000" cy="144016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оказания услуг организациями социального обслуживания Курской области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432048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по заказу: Комитета социального обеспечения Курской области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2084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Курск, июнь – июль, 2017 года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сотрудников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2853"/>
              </p:ext>
            </p:extLst>
          </p:nvPr>
        </p:nvGraphicFramePr>
        <p:xfrm>
          <a:off x="405678" y="1772816"/>
          <a:ext cx="8201826" cy="13163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25000" r="27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 (либо их родственников), которые высоко оценивают доброжелательность, вежливость и внимательность работников организации социального обслуживания, от общего числа опрошенных получателей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3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которые высоко оценивают компетентность работников организации социального обслуживания, от общего числа опрошенных получателей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66729"/>
              </p:ext>
            </p:extLst>
          </p:nvPr>
        </p:nvGraphicFramePr>
        <p:xfrm>
          <a:off x="395536" y="3212976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1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(кроме административно-управленческого персонала), прошедших повышение квалификации/профессиональную переподготовку по профилю социальной работы или иной осуществляемой в организации социального обслуживания деятельности за последние три года, от общего числа работников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7" y="980728"/>
            <a:ext cx="820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сотрудников организации рассчитана как сумма статистических показателей и данных опроса получателей услуг. В результате суммирования баллов, присвоенных каждому критерию, был установлен максимально возможный балл по данному блоку равный 3.</a:t>
            </a:r>
          </a:p>
        </p:txBody>
      </p:sp>
    </p:spTree>
    <p:extLst>
      <p:ext uri="{BB962C8B-B14F-4D97-AF65-F5344CB8AC3E}">
        <p14:creationId xmlns:p14="http://schemas.microsoft.com/office/powerpoint/2010/main" val="12415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сотрудников организации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5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50635"/>
              </p:ext>
            </p:extLst>
          </p:nvPr>
        </p:nvGraphicFramePr>
        <p:xfrm>
          <a:off x="323528" y="2060847"/>
          <a:ext cx="5400600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4771380"/>
                <a:gridCol w="413196"/>
              </a:tblGrid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Щигровский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Глушковский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дом-интернат ветеранов войны и труда»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2,96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пансионат ветеранов войны и труда «Сосновый бор»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Обоянский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умственно-отсталых детей «Надежда»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ветеранов труда»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«Ольшанский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дом-интернат для умственно-отсталых детей»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Суджанский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«Краснооктябрьский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Ширковский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гостиная»  г. Курска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97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8844291"/>
              </p:ext>
            </p:extLst>
          </p:nvPr>
        </p:nvGraphicFramePr>
        <p:xfrm>
          <a:off x="5900898" y="2060848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88223" y="3573016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9696" y="32849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571" y="931606"/>
            <a:ext cx="818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услуг в ходе опроса высоко оценили персонал учреждений с точки зрения внимательности, доброты и вежливости по отношению к получателям услуг. Но согласно предоставленным статистическим данным не все сотрудники проходят предусмотренную профессиональную переподготовку или повышение квалификации;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интернаты,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направили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 количестве прошедших повышение квалификации сотрудниках.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36945" y="1026914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6945" y="1592796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оказания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06968"/>
              </p:ext>
            </p:extLst>
          </p:nvPr>
        </p:nvGraphicFramePr>
        <p:xfrm>
          <a:off x="395536" y="1844828"/>
          <a:ext cx="8201826" cy="40344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403441">
                <a:tc rowSpan="1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3000" t="40000" r="25000" b="4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которые положительно оценивают изменение качества жизни в результате получения социальных услуг в организации социального обслуживания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удовлетворенных: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жилым помещением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наличием оборудования для предоставления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питанием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мебелью, мягким инвентарем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предоставлением социально-бытовых, парикмахерских и гигиенических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хранением личных вещей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оборудованным для инвалидов санитарно-гигиеническим помещением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санитарным содержанием санитарно-технического оборудования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порядком оплаты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графиком посещений родственниками в организации социального обслуживания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оперативностью решения вопросов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удовлетворенных качеством проводимых мероприятий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4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которые готовы рекомендовать организацию  родственникам и знакомым, нуждающимся в социальном обслуживании, от общего числа опрошенных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72901"/>
              </p:ext>
            </p:extLst>
          </p:nvPr>
        </p:nvGraphicFramePr>
        <p:xfrm>
          <a:off x="426405" y="6021288"/>
          <a:ext cx="8185326" cy="5958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5958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alphaModFix amt="0"/>
                      </a:blip>
                      <a:srcRect/>
                      <a:stretch>
                        <a:fillRect l="31000" t="25000" r="20000" b="1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оборудованным для инвалидов санитарно-гигиеническим помещением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564" y="905288"/>
            <a:ext cx="820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«Удовлетворенность качеством предоставления услуг» оценивался как сумма показателей опроса получателей услуг, результатов, полученных в ходе наблюдения и анализа статистических данных, предоставленных организацией социального обслуживания. В результате суммирования баллов, присвоенных каждому критерию, был установлен максимально возможный балл по данному блоку равный 5.</a:t>
            </a:r>
          </a:p>
        </p:txBody>
      </p:sp>
      <p:pic>
        <p:nvPicPr>
          <p:cNvPr id="1026" name="Picture 2" descr="C:\Users\Михаил\Desktop\17. КУРСК 2017 соцорганизации\презентация\644843_search_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5" y="6093296"/>
            <a:ext cx="422175" cy="4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оказания услуг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92717"/>
              </p:ext>
            </p:extLst>
          </p:nvPr>
        </p:nvGraphicFramePr>
        <p:xfrm>
          <a:off x="323528" y="2204871"/>
          <a:ext cx="5616624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88"/>
                <a:gridCol w="4943328"/>
                <a:gridCol w="455208"/>
              </a:tblGrid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умственно-отсталых детей 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«Надежда»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Букреевский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дом-интернат для умственно-отсталых детей»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«Ольшанский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Суджанский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дом-интернат ветеранов войны и труда»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Глушковский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Щигровский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ветеранов труда»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Ширковский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«Краснооктябрьский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пансионат ветеранов войны и труда «Сосновый бор»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Обоянский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гостиная» г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Курска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5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39532238"/>
              </p:ext>
            </p:extLst>
          </p:nvPr>
        </p:nvGraphicFramePr>
        <p:xfrm>
          <a:off x="5958896" y="2170278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65877" y="3717032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837" y="26369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015" y="9052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блоку показателей все учреждения получили высокие и средние баллы. Основные несоответствия выявлены в области оборудования санитарно-гигиенических помещений и комфортности помещений в целом (обветшавшие здания, мебель), однако соблюдение чистоты в помещениях как по итогам наблюдения, так и по итогам опроса получателей во всех учреждениях было оценено высоко;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Следует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лишь 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присутствуют жалобы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престарелых и инвалидов», «Социальная гостиная» г. Курска).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8622" y="1008101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1942" y="1744128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48304"/>
              </p:ext>
            </p:extLst>
          </p:nvPr>
        </p:nvGraphicFramePr>
        <p:xfrm>
          <a:off x="323530" y="2204860"/>
          <a:ext cx="8477516" cy="1800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2"/>
                <a:gridCol w="4608512"/>
                <a:gridCol w="2940584"/>
                <a:gridCol w="712398"/>
              </a:tblGrid>
              <a:tr h="283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«Льговский межрайонный КЦСОН Курской области»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Пристенского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Курчатовского района и города Курчатова Курской области»</a:t>
                      </a:r>
                      <a:endParaRPr lang="ru-RU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Большесолдатского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Медвенского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45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организаций, осуществляющих социальное обслуживание на дому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000571"/>
              </p:ext>
            </p:extLst>
          </p:nvPr>
        </p:nvGraphicFramePr>
        <p:xfrm>
          <a:off x="5220072" y="2094868"/>
          <a:ext cx="3096344" cy="155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0344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независимой оценки качества организаций, осуществляющих социальное обслуживание на дому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показали «Льговский межрайонный КЦСОН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«КЦСОН Курчатовского района и города Курчатова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ctr"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Меньший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соответствия установленным критериям отмечен у «КЦСОН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Медвенского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2570" y="1137098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2570" y="1688822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 социального обслуживания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37746"/>
              </p:ext>
            </p:extLst>
          </p:nvPr>
        </p:nvGraphicFramePr>
        <p:xfrm>
          <a:off x="395536" y="1844825"/>
          <a:ext cx="8201826" cy="17281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260859"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7000" t="21000" r="15000" b="2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информации о порядке подачи жалобы по вопросам качества оказания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 актуальность информации  размещаемой на общедоступных информационных ресурсах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8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Соответствие информации о деятельности организации социального обслуживания, порядку  утверждаемому уполномоченным федеральным органом исполнительной власти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7000" t="3000" r="1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альтернативной версии официального сайта для инвалидов по зрению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7000" t="3000" r="1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7000" t="3000" r="1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почта, электронные сервисы на официальном сайте организации в сети Интернет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52358"/>
              </p:ext>
            </p:extLst>
          </p:nvPr>
        </p:nvGraphicFramePr>
        <p:xfrm>
          <a:off x="412036" y="5445224"/>
          <a:ext cx="8185326" cy="6504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33045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5000" r="2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результативных звонков по телефону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56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получателей социальных услуг, удовлетворенных качеством, полнотой и доступностью информации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78671"/>
              </p:ext>
            </p:extLst>
          </p:nvPr>
        </p:nvGraphicFramePr>
        <p:xfrm>
          <a:off x="401846" y="3717032"/>
          <a:ext cx="8197603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193"/>
                <a:gridCol w="6794410"/>
              </a:tblGrid>
              <a:tr h="360040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7000" t="33000" r="29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информации о деятельности организации социального обслуживания в общедоступных местах на информационных стендах в организации социального обслуживания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информации о порядке подачи жалобы в общедоступных местах на информационных стендах в организации социального обслуживания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6000" t="20000" r="25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возможностей направления заявления (жалобы), предложений и отзывов о качестве предоставления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6000" t="20000" r="25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результативных обращений в организацию социального обслуживания по электронной почте или с помощью электронных сервисов на официальном сайте организации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905288"/>
            <a:ext cx="820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 информации об организации оценивалась как сумма показателей оценки информационных сайтов учреждений, долей результативных звонков в учреждение и показателей наблюдения, фиксирующих наличие, либо отсутствие необходимых информационных материалов. Посредством суммирования баллов, присвоенных каждому критерию, был установлен максимально возможный балл по данному блоку – 15</a:t>
            </a:r>
          </a:p>
        </p:txBody>
      </p:sp>
    </p:spTree>
    <p:extLst>
      <p:ext uri="{BB962C8B-B14F-4D97-AF65-F5344CB8AC3E}">
        <p14:creationId xmlns:p14="http://schemas.microsoft.com/office/powerpoint/2010/main" val="10719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 социального обслуживания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16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40198320"/>
              </p:ext>
            </p:extLst>
          </p:nvPr>
        </p:nvGraphicFramePr>
        <p:xfrm>
          <a:off x="5853944" y="1679315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8223" y="3212976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3500" y="4941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29116"/>
              </p:ext>
            </p:extLst>
          </p:nvPr>
        </p:nvGraphicFramePr>
        <p:xfrm>
          <a:off x="274440" y="2708919"/>
          <a:ext cx="5305672" cy="187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13"/>
                <a:gridCol w="4551094"/>
                <a:gridCol w="494065"/>
              </a:tblGrid>
              <a:tr h="30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«Льговский межрайонный КЦСОН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Курчатовского района и города Курчатова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13,76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Пристенского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Большесолдатского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Медвенского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210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03448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сайты, которые выполнены в едином стиле 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большинству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предъявляемых требований;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5 организаций имеют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в здании учреждения;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Несоответствие предложенным критериям наблюдалось чаще всего у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Медвенского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1149921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3528" y="1513245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8" y="1680059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предоставления социальных услуг и доступность их получения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178" y="929324"/>
            <a:ext cx="814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предоставления социальных услуг оценивалась как сумма показателей метода наблюдения, фиксирующих наличие, либо отсутствие необходимого оборудования в учреждении, и опроса получателей услуг по вопросам благоустройства помещений и доступности социальных услуг, также учитывались статистические показатели. Посредством суммирования баллов, присвоенных каждому критерию, был установлен максимально возможное значение по данному блоку, равное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4064"/>
              </p:ext>
            </p:extLst>
          </p:nvPr>
        </p:nvGraphicFramePr>
        <p:xfrm>
          <a:off x="457200" y="2060847"/>
          <a:ext cx="8201826" cy="216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445764"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1000" t="40000" r="29000" b="3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условий беспрепятственного доступа к объектам и услугам в организации социального обслуживания для инвалидов и других маломобильных групп получателей социальных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7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территории, прилегающей к организации социального обслуживания, с учетом требований доступности для маломобильных получателей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входных зон на объектах оценки для маломобильных групп населения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специально оборудованного санитарно-гигиенического помещения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7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оборудованных помещений для предоставления социальных услуг в соответствии с перечнем предоставляемых социальных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помещениях видео-, </a:t>
                      </a:r>
                      <a:r>
                        <a:rPr lang="ru-RU" sz="1000" b="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аудиоинформаторов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лиц с нарушением функций слуха и зрения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78928"/>
              </p:ext>
            </p:extLst>
          </p:nvPr>
        </p:nvGraphicFramePr>
        <p:xfrm>
          <a:off x="457200" y="4365104"/>
          <a:ext cx="8201826" cy="10168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426437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0000" t="10000" r="22000" b="2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услуг (в том числе инвалидов и других маломобильных групп получателей услуг), считающих условия оказания услуг доступными, от общего числа опрошенных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оценивающих благоустройство и содержание помещения организации социального обслуживания и территории, на которой она расположена, как хорошее, от общего числа опрошенных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61372"/>
              </p:ext>
            </p:extLst>
          </p:nvPr>
        </p:nvGraphicFramePr>
        <p:xfrm>
          <a:off x="457200" y="5517232"/>
          <a:ext cx="8185326" cy="792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4000" t="14000" r="28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организации социального обслуживания специалистами, осуществляющими предоставление социальных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6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18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70520987"/>
              </p:ext>
            </p:extLst>
          </p:nvPr>
        </p:nvGraphicFramePr>
        <p:xfrm>
          <a:off x="5881241" y="2245320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8222" y="3717032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17" y="54511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70156"/>
              </p:ext>
            </p:extLst>
          </p:nvPr>
        </p:nvGraphicFramePr>
        <p:xfrm>
          <a:off x="518617" y="3211525"/>
          <a:ext cx="5203428" cy="2088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13"/>
                <a:gridCol w="4546454"/>
                <a:gridCol w="425261"/>
              </a:tblGrid>
              <a:tr h="327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Медвенского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«Льговский межрайонный КЦСОН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Курчатовского района и города Курчатова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Большесолдатского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Пристенского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04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3" y="980728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комфортности среди учреждений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существенных отличий не наблюдалось.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комфортные условия созданы в «КЦСОН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Медвенского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»(1,98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из 2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возможных), менее комфортные наблюдаются в «КЦСОН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низких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оценок: отсутствие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оборудования (пандусов, поручней) для передвижения маломобильных групп населения как в помещении, так и за его пределами, неработающие или частично работающие кондиционеры, отсутствие видео-,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аудиоинформаторов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лиц с нарушением функций слуха 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9552" y="1088740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19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7487"/>
              </p:ext>
            </p:extLst>
          </p:nvPr>
        </p:nvGraphicFramePr>
        <p:xfrm>
          <a:off x="403719" y="1988840"/>
          <a:ext cx="8056713" cy="11521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2446"/>
                <a:gridCol w="6694267"/>
              </a:tblGrid>
              <a:tr h="49611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9000" t="22000" r="32000" b="2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которые ожидали предоставление услуги в организации социального обслуживания больше срока, установленного при назначении данной услуги, от общего числа опрошенных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60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40000" t="15000" r="4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приема к специалисту организации социального обслуживания при личном обращении граждан для получения информации о работе организации социального обслуживания, порядке предоставления социальных услуг (среди опрошенных потребителей социальных услуг)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0556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сроков времени ожидания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социальных услуг оценивалась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опроса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учитывались статистические показатели. 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аксимально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значение по данному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показателю равно двум баллам.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149" y="1196752"/>
            <a:ext cx="7807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…………………………………………………………………………………………….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организаций, осуществляющих стационарное социальное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……..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организаций, осуществляющих социальное обслуживание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 ……………...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опроса получателей услуг организаций, осуществляющих стационарное социальное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обслуживание…………………………………………………………….......................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 по блокам критериев организаций, осуществляющих стационарное социальное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…………………………………………………………………………….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получателей услуг организаций, оказывающих социальные услуги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 ……………………………………………………………………………………………………….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 по блокам критериев организаций, оказывающих социальные услуги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 ……………………………………………………………………………………………………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5220" y="1196752"/>
            <a:ext cx="3898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>
              <a:lnSpc>
                <a:spcPct val="15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>
              <a:lnSpc>
                <a:spcPct val="15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>
              <a:lnSpc>
                <a:spcPct val="150000"/>
              </a:lnSpc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pPr>
              <a:lnSpc>
                <a:spcPct val="150000"/>
              </a:lnSpc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57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12993244"/>
              </p:ext>
            </p:extLst>
          </p:nvPr>
        </p:nvGraphicFramePr>
        <p:xfrm>
          <a:off x="5922995" y="1898154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73146" y="3391545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4959" y="446876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76377"/>
              </p:ext>
            </p:extLst>
          </p:nvPr>
        </p:nvGraphicFramePr>
        <p:xfrm>
          <a:off x="395536" y="2994050"/>
          <a:ext cx="5275436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752"/>
                <a:gridCol w="4540636"/>
                <a:gridCol w="432048"/>
              </a:tblGrid>
              <a:tr h="27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Пристенского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Курчатовского района и города Курчатова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Большесолдатского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«Льговский межрайонный КЦСОН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Медвенского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60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980728"/>
            <a:ext cx="792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времени ожидания предоставления социальной услуги среди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высокий балл у 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КЦСОН Курчатовского района и города Курчатова Курской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и «КЦСОН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Большесолдатского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из 2 возможных),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потребители удовлетворены временем предоставления услуги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«Льговский межрайонный КЦСОН Курской области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(1,98 балла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 возможных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Стоит отметить, что все организации по получили по данному показателю высокие оценки. Средний показатель составил 1,99 балла.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5556" y="1088740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сотрудников организации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01663"/>
              </p:ext>
            </p:extLst>
          </p:nvPr>
        </p:nvGraphicFramePr>
        <p:xfrm>
          <a:off x="405678" y="1844825"/>
          <a:ext cx="8201826" cy="10801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66830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19000" r="28000" b="1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 (либо их родственников), которые высоко оценивают доброжелательность, вежливость и внимательность работников организации социального обслуживания, от общего числа опрошенных получателей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8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которые высоко оценивают компетентность работников организации социального обслуживания, от общего числа опрошенных получателей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410712"/>
              </p:ext>
            </p:extLst>
          </p:nvPr>
        </p:nvGraphicFramePr>
        <p:xfrm>
          <a:off x="395536" y="3068961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3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(кроме административно-управленческого персонала), прошедших повышение квалификации/профессиональную переподготовку по профилю социальной работы или иной осуществляемой в организации социального обслуживания деятельности за последние три года, от общего числа работников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052736"/>
            <a:ext cx="8201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сотрудников организации рассчитана как сумма статистических показателей и данных опроса получателей услуг. В результате суммирования баллов, присвоенных каждому критерию, был установлен максимально возможный балл по данному блоку равный 3.</a:t>
            </a:r>
          </a:p>
        </p:txBody>
      </p:sp>
    </p:spTree>
    <p:extLst>
      <p:ext uri="{BB962C8B-B14F-4D97-AF65-F5344CB8AC3E}">
        <p14:creationId xmlns:p14="http://schemas.microsoft.com/office/powerpoint/2010/main" val="24084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сотрудников организации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34706507"/>
              </p:ext>
            </p:extLst>
          </p:nvPr>
        </p:nvGraphicFramePr>
        <p:xfrm>
          <a:off x="5885967" y="1844824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0955" y="3356992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9325" y="31723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47683"/>
              </p:ext>
            </p:extLst>
          </p:nvPr>
        </p:nvGraphicFramePr>
        <p:xfrm>
          <a:off x="323528" y="2891118"/>
          <a:ext cx="5256584" cy="1906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020"/>
                <a:gridCol w="4478275"/>
                <a:gridCol w="449289"/>
              </a:tblGrid>
              <a:tr h="289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«Льговский межрайонный КЦСОН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Пристенского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Медвенского</a:t>
                      </a:r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Курчатовского района и города Курчатова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Большесолдатского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88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95212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услуг в ходе опроса высоко оценили персонал учреждений с точки зрения внимательности, доброты и вежливости по отношению к получателям услуг. Но согласно предоставленным статистическим данным не все сотрудники проходят предусмотренную профессиональную переподготовку или повышение квалификации;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центры социального обслуживания населения,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направили статистические данные о количестве прошедших повышение квалификации сотрудниках.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9894" y="1053424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9894" y="1599397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оказания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92793"/>
              </p:ext>
            </p:extLst>
          </p:nvPr>
        </p:nvGraphicFramePr>
        <p:xfrm>
          <a:off x="449178" y="1844823"/>
          <a:ext cx="8201826" cy="3566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384043">
                <a:tc rowSpan="1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3000" t="40000" r="25000" b="4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которые положительно оценивают изменение качества жизни в результате получения социальных услуг в организации социального обслуживания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удовлетворенных: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жилым помещением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наличием оборудования для предоставления социальных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питанием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мебелью, мягким инвентарем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предоставлением социально-бытовых, парикмахерских и гигиенических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хранением личных вещей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оборудованным для инвалидов санитарно-гигиеническим помещением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санитарным содержанием санитарно-технического оборудования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порядком оплаты социальных услуг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графиком посещений родственниками в организации социального обслуживания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оперативностью решения вопросов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7000" t="34000" r="20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удовлетворенных качеством проводимых мероприятий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18906"/>
              </p:ext>
            </p:extLst>
          </p:nvPr>
        </p:nvGraphicFramePr>
        <p:xfrm>
          <a:off x="465678" y="5589240"/>
          <a:ext cx="8185326" cy="72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72008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alphaModFix amt="0"/>
                      </a:blip>
                      <a:srcRect/>
                      <a:stretch>
                        <a:fillRect l="31000" t="19000" r="20000" b="1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оборудованным для инвалидов санитарно-гигиеническим помещением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Михаил\Desktop\17. КУРСК 2017 соцорганизации\презентация\644843_search_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7" y="5733256"/>
            <a:ext cx="473992" cy="4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905288"/>
            <a:ext cx="8183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«Удовлетворенность качеством предоставления услуг» оценивался как сумма показателей опроса получателей услуг, результатов, полученных в ходе наблюдения и анализа статистических данных, предоставленных организацией социального обслуживания. В результате суммирования баллов, присвоенных каждому критерию, был установлен максимально возможный балл по данному блоку равный 5.</a:t>
            </a:r>
          </a:p>
        </p:txBody>
      </p:sp>
    </p:spTree>
    <p:extLst>
      <p:ext uri="{BB962C8B-B14F-4D97-AF65-F5344CB8AC3E}">
        <p14:creationId xmlns:p14="http://schemas.microsoft.com/office/powerpoint/2010/main" val="14839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оказания услуг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9756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24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57903539"/>
              </p:ext>
            </p:extLst>
          </p:nvPr>
        </p:nvGraphicFramePr>
        <p:xfrm>
          <a:off x="5835506" y="1844824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8222" y="3212976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5439" y="2247628"/>
            <a:ext cx="3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02235"/>
              </p:ext>
            </p:extLst>
          </p:nvPr>
        </p:nvGraphicFramePr>
        <p:xfrm>
          <a:off x="323528" y="2996951"/>
          <a:ext cx="5203428" cy="1800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76"/>
                <a:gridCol w="4464496"/>
                <a:gridCol w="504056"/>
              </a:tblGrid>
              <a:tr h="278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«Льговский межрайонный КЦСОН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Пристенского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Медвенского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Большесолдатского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Курской области»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«КЦСОН Курчатовского района и города Курчатова Курской области»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34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052736"/>
            <a:ext cx="827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блоку показателей все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социального обслуживания населения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высокие и средние баллы. Основные несоответствия выявлены в области оборудования санитарно-гигиенических помещений и комфортности помещений в целом (обветшавшие здания, мебель), однако соблюдение чистоты в помещениях как по итогам наблюдения, так и по итогам опроса получателей во всех учреждениях было оценено высоко;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Следует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лишь 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учреждении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жалобы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«КЦСОН Курчатовского района и города Курчатова  Курской области»)</a:t>
            </a:r>
            <a:endParaRPr lang="ru-RU" sz="1200" dirty="0"/>
          </a:p>
        </p:txBody>
      </p:sp>
      <p:sp>
        <p:nvSpPr>
          <p:cNvPr id="11" name="Овал 10"/>
          <p:cNvSpPr/>
          <p:nvPr/>
        </p:nvSpPr>
        <p:spPr>
          <a:xfrm>
            <a:off x="460599" y="1155456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7544" y="1885089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15000" t="22000" r="15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712968" cy="125400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опроса получателей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стационарное социальное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34261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дом-интернат для умственно-отсталых детей «Надежда»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26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86497098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563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10526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83" y="5676932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3" y="4194205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1" y="2343710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61" y="356986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7052" y="517808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8584" y="399696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5187" y="276953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дом-интернат для умственно-отсталых детей «Надежда»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8928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99791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31312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28639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1000" t="10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Щигровский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28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73384132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88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510525"/>
            <a:ext cx="513971" cy="5139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08" y="5676932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3" y="4182239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0" y="2443690"/>
            <a:ext cx="371560" cy="37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61" y="356986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13,9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4960" y="515202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502" y="399757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9396" y="277250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Щигровский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99077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13422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49732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6,95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03996"/>
              </p:ext>
            </p:extLst>
          </p:nvPr>
        </p:nvGraphicFramePr>
        <p:xfrm>
          <a:off x="412036" y="4869160"/>
          <a:ext cx="8185326" cy="9096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9096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193" y="3170461"/>
            <a:ext cx="2951182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5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2390" y="890342"/>
            <a:ext cx="75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19 социальных учреждений Курской области: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43395642"/>
              </p:ext>
            </p:extLst>
          </p:nvPr>
        </p:nvGraphicFramePr>
        <p:xfrm>
          <a:off x="1015097" y="1412776"/>
          <a:ext cx="2391700" cy="159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57922"/>
            <a:ext cx="360040" cy="360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1070" y="21436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201" y="2996952"/>
            <a:ext cx="784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497305"/>
            <a:ext cx="825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8471" y="2329294"/>
            <a:ext cx="106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33986"/>
              </p:ext>
            </p:extLst>
          </p:nvPr>
        </p:nvGraphicFramePr>
        <p:xfrm>
          <a:off x="919770" y="3861050"/>
          <a:ext cx="3436209" cy="244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87"/>
                <a:gridCol w="490887"/>
                <a:gridCol w="490887"/>
                <a:gridCol w="490887"/>
                <a:gridCol w="490887"/>
                <a:gridCol w="490887"/>
                <a:gridCol w="490887"/>
              </a:tblGrid>
              <a:tr h="34356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Июнь</a:t>
                      </a:r>
                      <a:endParaRPr lang="ru-RU" sz="1800" i="1" dirty="0"/>
                    </a:p>
                  </a:txBody>
                  <a:tcPr marL="49151" marR="49151" marT="24576" marB="24576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ПН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ВТ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СР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ЧТ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ПТ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СБ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ВС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9240" y="3170461"/>
            <a:ext cx="2951182" cy="3600400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7132"/>
              </p:ext>
            </p:extLst>
          </p:nvPr>
        </p:nvGraphicFramePr>
        <p:xfrm>
          <a:off x="4926817" y="3861050"/>
          <a:ext cx="3436209" cy="244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87"/>
                <a:gridCol w="490887"/>
                <a:gridCol w="490887"/>
                <a:gridCol w="490887"/>
                <a:gridCol w="490887"/>
                <a:gridCol w="490887"/>
                <a:gridCol w="490887"/>
              </a:tblGrid>
              <a:tr h="34356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Июль</a:t>
                      </a:r>
                      <a:endParaRPr lang="ru-RU" sz="1800" i="1" dirty="0"/>
                    </a:p>
                  </a:txBody>
                  <a:tcPr marL="49151" marR="49151" marT="24576" marB="24576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ПН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ВТ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СР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ЧТ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ПТ</a:t>
                      </a:r>
                      <a:endParaRPr lang="ru-RU" sz="1200" b="1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СБ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ВС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49151" marR="49151" marT="24576" marB="2457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  <a:tr h="300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9151" marR="49151" marT="24576" marB="24576" anchor="ctr"/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9"/>
            <a:ext cx="219123" cy="2191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67" y="1700809"/>
            <a:ext cx="219123" cy="2191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90" y="1700809"/>
            <a:ext cx="219123" cy="2191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13" y="1700809"/>
            <a:ext cx="219123" cy="2191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48" y="1700808"/>
            <a:ext cx="219123" cy="2191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71" y="1700808"/>
            <a:ext cx="219123" cy="2191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94" y="1700808"/>
            <a:ext cx="219123" cy="2191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17" y="1700808"/>
            <a:ext cx="219123" cy="2191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88" y="1950859"/>
            <a:ext cx="219123" cy="2191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11" y="1950859"/>
            <a:ext cx="219123" cy="2191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34" y="1950859"/>
            <a:ext cx="219123" cy="2191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57" y="1950859"/>
            <a:ext cx="219123" cy="2191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92" y="1950858"/>
            <a:ext cx="219123" cy="2191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15" y="1950858"/>
            <a:ext cx="219123" cy="21912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93307"/>
            <a:ext cx="219123" cy="2191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39" y="2393307"/>
            <a:ext cx="219123" cy="21912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62" y="2393307"/>
            <a:ext cx="219123" cy="21912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5" y="2393307"/>
            <a:ext cx="219123" cy="21912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20" y="2393306"/>
            <a:ext cx="219123" cy="219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9076" y="1780441"/>
            <a:ext cx="246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обслуживание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779" y="2333592"/>
            <a:ext cx="200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на дому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Суджанский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30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43778748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3286" y="4061984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579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10526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4" y="572168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7" y="4347869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828987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61" y="356986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13,64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211" y="519929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8143" y="412353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5230" y="294393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4,84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Суджанский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48453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1538"/>
              </p:ext>
            </p:extLst>
          </p:nvPr>
        </p:nvGraphicFramePr>
        <p:xfrm>
          <a:off x="404927" y="3933056"/>
          <a:ext cx="8185326" cy="792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9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13414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1330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0000" t="10000" r="27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8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«Курский дом-интернат для ветеранов войны и труда»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92551575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</a:t>
            </a:r>
            <a:r>
              <a:rPr lang="ru-RU" sz="1000" dirty="0" smtClean="0"/>
              <a:t>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918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05232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5" y="5811361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3" y="4467476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36" y="2774657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3214" y="341783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523010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4960" y="42210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4252" y="294393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4,84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«Курский дом-интернат для ветеранов войны и труда»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57627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 </a:t>
                      </a: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79444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2,96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84839"/>
              </p:ext>
            </p:extLst>
          </p:nvPr>
        </p:nvGraphicFramePr>
        <p:xfrm>
          <a:off x="395536" y="2204864"/>
          <a:ext cx="8201826" cy="1603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603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 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6,95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9766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4000" t="14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Букреевский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34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64690799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55386"/>
            <a:ext cx="2381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39" y="2994663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86" y="5851645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7" y="4715045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1" y="2959626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61" y="320590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0307" y="530784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9853" y="44146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8878" y="317509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788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Букреевский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06838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87610"/>
              </p:ext>
            </p:extLst>
          </p:nvPr>
        </p:nvGraphicFramePr>
        <p:xfrm>
          <a:off x="404927" y="3933056"/>
          <a:ext cx="81853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37083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57267"/>
              </p:ext>
            </p:extLst>
          </p:nvPr>
        </p:nvGraphicFramePr>
        <p:xfrm>
          <a:off x="402946" y="4941168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3000" t="11000" r="30000" b="11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 для умственно отсталых детей»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36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2135352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811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07" y="3056912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43" y="5851645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00" y="4803298"/>
            <a:ext cx="395485" cy="396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5" y="3044460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1842" y="3297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8843" y="53078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5811" y="449515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7455" y="322738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 для умственно отсталых детей»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94520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91522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из 3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18579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6,85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57990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1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1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«Ольшанский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8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12000623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2688" y="1029677"/>
            <a:ext cx="2388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82" y="3096131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79" y="585427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2" y="4808864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6" y="3197600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320872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8643" y="531368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9689" y="448103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8558" y="320872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4,92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«Ольшанский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01459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56024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9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53557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</a:t>
                      </a:r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предоставления социальных услуг и доступность их получения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из 8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24892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3000" t="16000" r="29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97818"/>
              </p:ext>
            </p:extLst>
          </p:nvPr>
        </p:nvGraphicFramePr>
        <p:xfrm>
          <a:off x="304479" y="1016065"/>
          <a:ext cx="8477516" cy="523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392488"/>
                <a:gridCol w="1512168"/>
                <a:gridCol w="772660"/>
              </a:tblGrid>
              <a:tr h="52727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сбора данных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Выборка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72122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</a:t>
                      </a:r>
                      <a:r>
                        <a:rPr lang="ru-RU" sz="13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сайтов организаций социального обслуживания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экспертизы веб-сайтов</a:t>
                      </a:r>
                      <a:r>
                        <a:rPr lang="ru-RU" sz="13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социального обслуживания на предмет соответствия размещенной информации требованиям ст.13 ФЗ от 28.12.2013 № 442-ФЗ, а так же по критериям удобства и комфортности и «открытости и прозрачности государственных и муниципальных организаций»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учреждений социального обслуживания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июня</a:t>
                      </a:r>
                      <a:r>
                        <a:rPr lang="ru-RU" sz="13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 июля 2017 года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</a:tr>
              <a:tr h="854895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полноты и актуальности информации об организации, размещаемой на информационных стендах в помещении организации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учреждений социального обслуживания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4895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Тайный покупатель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на наличие обратной связи от учреждения с использованием сети интернет и телефонии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учреждений социального обслуживания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8370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получателей социальных услуг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опроса</a:t>
                      </a:r>
                      <a:r>
                        <a:rPr lang="ru-RU" sz="13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получателей социальных услуг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 получателей</a:t>
                      </a:r>
                      <a:r>
                        <a:rPr lang="ru-RU" sz="13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социальных услуг каждого учреждения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  <a:tr h="83369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сотрудников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профессионального образования сотрудников организации</a:t>
                      </a:r>
                      <a:r>
                        <a:rPr lang="ru-RU" sz="13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профессиональной подготовки и переподготовки кадров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учреждений социального обслуживания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6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труда»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40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80360049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2767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получатель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82" y="2967764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22" y="5852711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00" y="4799134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6" y="3061919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320872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1485" y="527225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9088" y="447151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5758" y="32078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труда»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7475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60870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53297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60519"/>
              </p:ext>
            </p:extLst>
          </p:nvPr>
        </p:nvGraphicFramePr>
        <p:xfrm>
          <a:off x="402946" y="4797152"/>
          <a:ext cx="8185326" cy="9096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9096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</a:t>
                      </a:r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качеством предоставления услуг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 из 5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Ширковский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55031791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918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54" y="3128600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85" y="585427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09" y="4772824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4" y="3327341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3297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4751" y="527275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2387" y="449835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1387" y="335353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Ширковский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3403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72245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25127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06678"/>
              </p:ext>
            </p:extLst>
          </p:nvPr>
        </p:nvGraphicFramePr>
        <p:xfrm>
          <a:off x="412036" y="4869160"/>
          <a:ext cx="8185326" cy="9096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9096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9000" t="12000" r="3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«Краснооктябрьский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44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18451387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8363" y="4024497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873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20566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86" y="5856903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22" y="4886271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8" y="3361531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60" y="325758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12,4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9091" y="532716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7734" y="451693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3423" y="341783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«Краснооктябрьский психоневрологический интернат»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87614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34380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33962"/>
              </p:ext>
            </p:extLst>
          </p:nvPr>
        </p:nvGraphicFramePr>
        <p:xfrm>
          <a:off x="395536" y="2204864"/>
          <a:ext cx="8201826" cy="1603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603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47698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</a:t>
                      </a:r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качеством предоставления услуг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«Пансионат для ветеранов войны и труда «Сосновый бор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</a:t>
            </a:r>
            <a:r>
              <a:rPr lang="ru-RU" sz="1400" dirty="0" smtClean="0"/>
              <a:t>6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61691917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88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87635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91" y="585427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17" y="5061559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8" y="3411203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063395"/>
            <a:ext cx="69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7862" y="53078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6,84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2530" y="469222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2,94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0303" y="3470886"/>
            <a:ext cx="60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4,72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«Пансионат для ветеранов войны и труда «Сосновый бор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</a:t>
            </a:r>
            <a:r>
              <a:rPr lang="ru-RU" sz="1400" dirty="0" smtClean="0"/>
              <a:t>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23205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11,75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42153"/>
              </p:ext>
            </p:extLst>
          </p:nvPr>
        </p:nvGraphicFramePr>
        <p:xfrm>
          <a:off x="404927" y="3861048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2,94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79285"/>
              </p:ext>
            </p:extLst>
          </p:nvPr>
        </p:nvGraphicFramePr>
        <p:xfrm>
          <a:off x="395536" y="2204864"/>
          <a:ext cx="8201826" cy="15121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6,84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18295"/>
              </p:ext>
            </p:extLst>
          </p:nvPr>
        </p:nvGraphicFramePr>
        <p:xfrm>
          <a:off x="41203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3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1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Глушковский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престарелых  и инвалидов»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29036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</a:t>
            </a:r>
            <a:r>
              <a:rPr lang="ru-RU" sz="1400" dirty="0" smtClean="0"/>
              <a:t>8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51960495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8363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118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88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8517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91" y="585427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21" y="5096839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4" y="3562927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60" y="306629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980" y="530590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472750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0303" y="347088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Глушковский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престарелых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</a:t>
            </a:r>
            <a:r>
              <a:rPr lang="ru-RU" sz="1400" dirty="0" smtClean="0"/>
              <a:t>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54825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89668"/>
              </p:ext>
            </p:extLst>
          </p:nvPr>
        </p:nvGraphicFramePr>
        <p:xfrm>
          <a:off x="404927" y="3933056"/>
          <a:ext cx="8185326" cy="792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60347"/>
              </p:ext>
            </p:extLst>
          </p:nvPr>
        </p:nvGraphicFramePr>
        <p:xfrm>
          <a:off x="395536" y="2204864"/>
          <a:ext cx="8201826" cy="1603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603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72395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09567"/>
              </p:ext>
            </p:extLst>
          </p:nvPr>
        </p:nvGraphicFramePr>
        <p:xfrm>
          <a:off x="427544" y="2060848"/>
          <a:ext cx="8373501" cy="36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489"/>
                <a:gridCol w="5128574"/>
                <a:gridCol w="2065676"/>
                <a:gridCol w="854762"/>
              </a:tblGrid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умственно-отсталых</a:t>
                      </a:r>
                      <a:r>
                        <a:rPr lang="ru-RU" sz="11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«Надежда»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Щигровский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дом-интернат ветеранов войны и труда»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Суджанский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дом-интернат для умственно-отсталых детей»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«Ольшанский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ветеранов труда»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Ширковский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«Краснооктябрьский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пансионат ветеранов войны и труда «Сосновый бор»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Глушковский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Обоянский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гостиная» г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Курска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86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7" marR="8997" marT="8997" marB="0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5</a:t>
            </a:r>
            <a:endParaRPr lang="ru-RU" sz="1400" dirty="0" smtClean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организаций, осуществляющих стационарное социальное обслуживание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129578"/>
              </p:ext>
            </p:extLst>
          </p:nvPr>
        </p:nvGraphicFramePr>
        <p:xfrm>
          <a:off x="5940152" y="2060848"/>
          <a:ext cx="24482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5" y="980728"/>
            <a:ext cx="8183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итогам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независимой оценки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самые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умственно-отсталых детей «Надежда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Щигровский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психоневрологический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интернат»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«Курский дом-интернат ветеранов войны и труда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установленным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отмечен у «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гостиной» г. Курска.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9546" y="1081224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9546" y="1628800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престарелых  и инвалидов»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50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89636051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64272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809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82" y="2967764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49" y="585427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2" y="5070505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7" y="3719781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31081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4219" y="53078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6537" y="47458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2,93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3452" y="36906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4,33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ОБУССОКО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престарелых  и инвалидов»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98258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94069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57650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 из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7166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4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5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МБУСОН г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гостиная для оказания помощи женщинам с детьми, оказавшимся в трудной жизненной ситуации»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4936205"/>
              </p:ext>
            </p:extLst>
          </p:nvPr>
        </p:nvGraphicFramePr>
        <p:xfrm>
          <a:off x="1021170" y="1719786"/>
          <a:ext cx="4747042" cy="42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4653" y="1551383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089" y="277465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928" y="4049119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737" y="5457418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87" y="1029678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5" y="2199504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1" y="3602496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5" y="4983825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918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68" y="3305232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7" y="5854274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93" y="5607164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04" y="4556684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1740" y="3417830"/>
            <a:ext cx="72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13,08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1354" y="530110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4,31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4894" y="509010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538" y="42922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5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МБУСОН г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гостиная для оказания помощи женщинам с детьми, оказавшимся в трудной жизненной ситуации»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14111"/>
              </p:ext>
            </p:extLst>
          </p:nvPr>
        </p:nvGraphicFramePr>
        <p:xfrm>
          <a:off x="395536" y="1196752"/>
          <a:ext cx="8201826" cy="936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13,08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29054"/>
              </p:ext>
            </p:extLst>
          </p:nvPr>
        </p:nvGraphicFramePr>
        <p:xfrm>
          <a:off x="404927" y="3933056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8761"/>
                <a:gridCol w="5832648"/>
                <a:gridCol w="993917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9000" t="11000" r="25000" b="11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46703"/>
              </p:ext>
            </p:extLst>
          </p:nvPr>
        </p:nvGraphicFramePr>
        <p:xfrm>
          <a:off x="395536" y="2276872"/>
          <a:ext cx="8201826" cy="153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531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30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 из 8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55129"/>
              </p:ext>
            </p:extLst>
          </p:nvPr>
        </p:nvGraphicFramePr>
        <p:xfrm>
          <a:off x="402946" y="4869160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0742"/>
                <a:gridCol w="5832648"/>
                <a:gridCol w="991936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3000" t="11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 из 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5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 по блокам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организаций, осуществляющих стационарное социальное обслуживание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5</a:t>
            </a:r>
            <a:r>
              <a:rPr lang="ru-RU" sz="1400" dirty="0" smtClean="0"/>
              <a:t>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60452"/>
              </p:ext>
            </p:extLst>
          </p:nvPr>
        </p:nvGraphicFramePr>
        <p:xfrm>
          <a:off x="395536" y="1196752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8000" t="21000" r="30000" b="21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критерий «Информационная открытость» можно охарактеризовать как высокий. У всех учреждений, в которых проводилась НОК,  имеются информационные сайты. На сайтах представлена информация, соответствующая требованиям приказа № 995н от 8.12.2014г. Наиболее распространенным несоответствием является отсутствие информации о порядке подачи жалобы.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70027"/>
              </p:ext>
            </p:extLst>
          </p:nvPr>
        </p:nvGraphicFramePr>
        <p:xfrm>
          <a:off x="404927" y="3573016"/>
          <a:ext cx="8185326" cy="11257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1125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22000" r="23000" b="17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блок включал 3 критерия. Разброс баллов составляет от 1до 3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Получатели услуг всех учреждений высоко оценили компетентность, вежливость, доброту и доброжелательность персонала. За предоставленную информацию о сотрудниках, прошедших повышение квалификации в последние 3 года были получены более низкие баллы. 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69370"/>
              </p:ext>
            </p:extLst>
          </p:nvPr>
        </p:nvGraphicFramePr>
        <p:xfrm>
          <a:off x="395536" y="2348880"/>
          <a:ext cx="8201826" cy="1080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9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Оценки, поставленные данному блоку показателей, можно охарактеризовать как средние. Оценки всех учреждений колеблются в диапазоне от 5 до 7 баллов. Такой разброс обусловлен тем, что во многих учреждениях, особенно в сельских, отсутствует необходимое оборудование для инвалидов.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24083"/>
              </p:ext>
            </p:extLst>
          </p:nvPr>
        </p:nvGraphicFramePr>
        <p:xfrm>
          <a:off x="402946" y="4869160"/>
          <a:ext cx="8185326" cy="1169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1169288"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4000" t="24000" r="29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по данному блоку выносились в основном на основании результатов опроса получателей услуг. В целом степень удовлетворенности получателей услуг можно оценить как высокую. Все показатели были положительно оценены более, чем 90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получателями (N=900). Основные несоответствия критериям связаны с отсутствием или недостатком необходимого оборудования. Жалобы на качество предоставления услуги не отмечены.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15000" t="22000" r="15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712968" cy="125400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опроса получателей услуг организаций, оказывающих социальные услуги на дому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692965277"/>
              </p:ext>
            </p:extLst>
          </p:nvPr>
        </p:nvGraphicFramePr>
        <p:xfrm>
          <a:off x="1164534" y="1645231"/>
          <a:ext cx="4460314" cy="44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5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г. Льгова и Льговского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0928" y="1291737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9281" y="31450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208" y="4313380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049" y="5673442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62" y="866450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7" y="2656672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51" y="3851604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17" y="5199849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1881" y="1040603"/>
            <a:ext cx="24931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22" y="3999990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38" y="5035645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2" y="3915151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38" y="2058539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438" y="401622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5337" y="521098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6112" y="47442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3682" y="376816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4638" y="2202183"/>
            <a:ext cx="181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46" y="1833127"/>
            <a:ext cx="356472" cy="3564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86" y="5849149"/>
            <a:ext cx="356472" cy="356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7590" y="2484091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г. Льгова и Льговского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25721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1000" t="17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3555"/>
              </p:ext>
            </p:extLst>
          </p:nvPr>
        </p:nvGraphicFramePr>
        <p:xfrm>
          <a:off x="416885" y="4365104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6803"/>
                <a:gridCol w="5832648"/>
                <a:gridCol w="1005875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19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из 3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58092"/>
              </p:ext>
            </p:extLst>
          </p:nvPr>
        </p:nvGraphicFramePr>
        <p:xfrm>
          <a:off x="395536" y="3356992"/>
          <a:ext cx="8201826" cy="883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83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3000" t="19000" r="30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86665"/>
              </p:ext>
            </p:extLst>
          </p:nvPr>
        </p:nvGraphicFramePr>
        <p:xfrm>
          <a:off x="412036" y="5301208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652"/>
                <a:gridCol w="5832648"/>
                <a:gridCol w="1001026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5000" t="14000" r="30000" b="1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 из 4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91866"/>
              </p:ext>
            </p:extLst>
          </p:nvPr>
        </p:nvGraphicFramePr>
        <p:xfrm>
          <a:off x="395536" y="2204864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36000" t="25000" r="30000" b="2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предоставления социальной услуги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196218146"/>
              </p:ext>
            </p:extLst>
          </p:nvPr>
        </p:nvGraphicFramePr>
        <p:xfrm>
          <a:off x="1164534" y="1645231"/>
          <a:ext cx="4460314" cy="44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0928" y="1291737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9281" y="31450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208" y="4313380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049" y="5673442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62" y="866450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7" y="2656672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51" y="3851604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17" y="5199849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2831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получатель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59" y="3896849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38" y="5122580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9" y="3989894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60" y="2225725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438" y="383156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7052" y="528160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5610" y="480582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5428" y="386285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34638" y="2202183"/>
            <a:ext cx="181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46" y="1833127"/>
            <a:ext cx="356472" cy="3564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16" y="5849149"/>
            <a:ext cx="356472" cy="356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18640" y="257151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713827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12885"/>
              </p:ext>
            </p:extLst>
          </p:nvPr>
        </p:nvGraphicFramePr>
        <p:xfrm>
          <a:off x="416885" y="4365104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6803"/>
                <a:gridCol w="5832648"/>
                <a:gridCol w="1005875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3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из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45726"/>
              </p:ext>
            </p:extLst>
          </p:nvPr>
        </p:nvGraphicFramePr>
        <p:xfrm>
          <a:off x="395536" y="3356992"/>
          <a:ext cx="8201826" cy="883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83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2000" t="12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93529"/>
              </p:ext>
            </p:extLst>
          </p:nvPr>
        </p:nvGraphicFramePr>
        <p:xfrm>
          <a:off x="412036" y="5301208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652"/>
                <a:gridCol w="5832648"/>
                <a:gridCol w="1001026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9000" t="9000" r="29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 из 4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58575"/>
              </p:ext>
            </p:extLst>
          </p:nvPr>
        </p:nvGraphicFramePr>
        <p:xfrm>
          <a:off x="395536" y="2204864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36000" t="25000" r="30000" b="2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предоставления социальной услуги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 социального обслуживания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6</a:t>
            </a:r>
            <a:endParaRPr lang="ru-RU" sz="1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18492"/>
              </p:ext>
            </p:extLst>
          </p:nvPr>
        </p:nvGraphicFramePr>
        <p:xfrm>
          <a:off x="395536" y="1916831"/>
          <a:ext cx="8201826" cy="18001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304323"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18000" t="23000" r="10000" b="2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информации о порядке подачи жалобы по вопросам качества оказания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3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 актуальность информации  размещаемой на общедоступных информационных ресурсах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6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Соответствие информации о деятельности организации социального обслуживания, порядку  утверждаемому уполномоченным федеральным органом исполнительной власти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18000" t="4000" r="1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альтернативной версии официального сайта для инвалидов по зрению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18000" t="4000" r="1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18000" t="4000" r="1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почта, электронные сервисы на официальном сайте организации в сети Интернет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88192"/>
              </p:ext>
            </p:extLst>
          </p:nvPr>
        </p:nvGraphicFramePr>
        <p:xfrm>
          <a:off x="412036" y="5635277"/>
          <a:ext cx="8185326" cy="792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38130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5000" t="5000" r="2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результативных звонков по телефону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07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получателей социальных услуг, удовлетворенных качеством, полнотой и доступностью информации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95630"/>
              </p:ext>
            </p:extLst>
          </p:nvPr>
        </p:nvGraphicFramePr>
        <p:xfrm>
          <a:off x="399759" y="3861049"/>
          <a:ext cx="8197603" cy="16106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193"/>
                <a:gridCol w="6794410"/>
              </a:tblGrid>
              <a:tr h="421941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9000" t="30000" r="28000" b="3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информации о деятельности организации социального обслуживания в общедоступных местах на информационных стендах в организации социального обслуживания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0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информации о порядке подачи жалобы в общедоступных местах на информационных стендах в организации социального обслуживания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0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3000" t="19000" r="28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возможностей направления заявления (жалобы), предложений и отзывов о качестве предоставления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0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23000" t="19000" r="28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результативных обращений в организацию социального обслуживания по электронной почте или с помощью электронных сервисов на официальном сайте организации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560" y="905288"/>
            <a:ext cx="820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оценивалась как сумма показателей оценки информационных сайтов учреждений, долей результативных звонков в учреждение и показателей наблюдения, фиксирующих наличие, либо отсутствие необходимых информационных материалов. Посредством суммирования баллов, присвоенных каждому критерию, был установлен максимально возможный балл по данному блоку – 15.</a:t>
            </a:r>
          </a:p>
        </p:txBody>
      </p:sp>
    </p:spTree>
    <p:extLst>
      <p:ext uri="{BB962C8B-B14F-4D97-AF65-F5344CB8AC3E}">
        <p14:creationId xmlns:p14="http://schemas.microsoft.com/office/powerpoint/2010/main" val="500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341593479"/>
              </p:ext>
            </p:extLst>
          </p:nvPr>
        </p:nvGraphicFramePr>
        <p:xfrm>
          <a:off x="1164534" y="1645231"/>
          <a:ext cx="4460314" cy="44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4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Курчатовского района 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Курчатова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0928" y="1291737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9281" y="31450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208" y="4313380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049" y="5673442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62" y="866450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7" y="2656672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51" y="3851604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17" y="5199849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3158" y="1019037"/>
            <a:ext cx="22457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получателя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22" y="3848854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04" y="5094895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9" y="3868476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04" y="2140568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438" y="3831563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1552" y="521673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1,92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8340" y="474912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7601" y="379854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4638" y="2202183"/>
            <a:ext cx="181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46" y="1833127"/>
            <a:ext cx="356472" cy="3564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5" y="5858810"/>
            <a:ext cx="356472" cy="356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38340" y="257151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4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Курчатовского района и г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Курчатова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96599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29000" t="17000" r="31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13,76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18953"/>
              </p:ext>
            </p:extLst>
          </p:nvPr>
        </p:nvGraphicFramePr>
        <p:xfrm>
          <a:off x="416885" y="4365104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6803"/>
                <a:gridCol w="5832648"/>
                <a:gridCol w="1005875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12000" r="26000" b="1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2,88 из 3</a:t>
                      </a:r>
                      <a:r>
                        <a:rPr lang="ru-RU" sz="11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66598"/>
              </p:ext>
            </p:extLst>
          </p:nvPr>
        </p:nvGraphicFramePr>
        <p:xfrm>
          <a:off x="395536" y="3356992"/>
          <a:ext cx="8201826" cy="883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83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3000" t="18000" r="31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30893"/>
              </p:ext>
            </p:extLst>
          </p:nvPr>
        </p:nvGraphicFramePr>
        <p:xfrm>
          <a:off x="412036" y="5301208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652"/>
                <a:gridCol w="5832648"/>
                <a:gridCol w="1001026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4000" t="11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 из 4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96870"/>
              </p:ext>
            </p:extLst>
          </p:nvPr>
        </p:nvGraphicFramePr>
        <p:xfrm>
          <a:off x="395536" y="2204864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35000" t="23000" r="31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предоставления социальной услуги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714887218"/>
              </p:ext>
            </p:extLst>
          </p:nvPr>
        </p:nvGraphicFramePr>
        <p:xfrm>
          <a:off x="1164534" y="1645231"/>
          <a:ext cx="4460314" cy="44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Большесолдатского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0928" y="1291737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8565" y="31450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208" y="4313380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049" y="5673442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62" y="866450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7" y="2656672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51" y="3851604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17" y="5199849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390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получателей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59" y="4011261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0" y="5130959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11261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19" y="2325234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437" y="39440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7914" y="525077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6214" y="47699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656" y="385293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4638" y="2202183"/>
            <a:ext cx="181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46" y="1833127"/>
            <a:ext cx="356472" cy="3564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16" y="5849149"/>
            <a:ext cx="356472" cy="356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02594" y="26584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Большесолдатского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05699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20000" r="3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60287"/>
              </p:ext>
            </p:extLst>
          </p:nvPr>
        </p:nvGraphicFramePr>
        <p:xfrm>
          <a:off x="416885" y="4365104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6803"/>
                <a:gridCol w="5832648"/>
                <a:gridCol w="1005875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0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Оценка работы сотрудников организации</a:t>
                      </a:r>
                      <a:endParaRPr lang="ru-RU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2,8 из 3 баллов</a:t>
                      </a:r>
                      <a:endParaRPr lang="ru-RU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77516"/>
              </p:ext>
            </p:extLst>
          </p:nvPr>
        </p:nvGraphicFramePr>
        <p:xfrm>
          <a:off x="395536" y="3356992"/>
          <a:ext cx="8201826" cy="883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83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3000" t="21000" r="31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получения. 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66505"/>
              </p:ext>
            </p:extLst>
          </p:nvPr>
        </p:nvGraphicFramePr>
        <p:xfrm>
          <a:off x="412036" y="5301208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652"/>
                <a:gridCol w="5832648"/>
                <a:gridCol w="1001026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0000" t="9000" r="28000" b="11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Удовлетворенность качеством предоставления услуг</a:t>
                      </a:r>
                      <a:endParaRPr lang="ru-RU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3,9 из 4 баллов</a:t>
                      </a:r>
                      <a:endParaRPr lang="ru-RU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26164"/>
              </p:ext>
            </p:extLst>
          </p:nvPr>
        </p:nvGraphicFramePr>
        <p:xfrm>
          <a:off x="395536" y="2204864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00811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36000" t="25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предоставления социальной услуги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088075660"/>
              </p:ext>
            </p:extLst>
          </p:nvPr>
        </p:nvGraphicFramePr>
        <p:xfrm>
          <a:off x="1164534" y="1645231"/>
          <a:ext cx="4460314" cy="44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Медвенского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052" y="3259934"/>
            <a:ext cx="1715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0928" y="1291737"/>
            <a:ext cx="1800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9281" y="31450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208" y="4313380"/>
            <a:ext cx="1816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вежливость, компетентность работников организаций социального обслуживания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7049" y="5673442"/>
            <a:ext cx="162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удовлетворенность качеством оказания услуг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62" y="866450"/>
            <a:ext cx="481930" cy="481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7" y="2656672"/>
            <a:ext cx="488372" cy="488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51" y="3851604"/>
            <a:ext cx="422001" cy="422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17" y="5199849"/>
            <a:ext cx="430947" cy="430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5993" y="1029678"/>
            <a:ext cx="22831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получатель услуг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22" y="3848854"/>
            <a:ext cx="481930" cy="4819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57" y="5408631"/>
            <a:ext cx="488372" cy="4883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1" y="4339398"/>
            <a:ext cx="422001" cy="4220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93" y="2516725"/>
            <a:ext cx="430947" cy="430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438" y="383156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6093" y="533556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1,98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7902" y="503929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1,96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9192" y="418106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2,92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4638" y="2202183"/>
            <a:ext cx="181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 предоставления социальной услуги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46" y="1833127"/>
            <a:ext cx="356472" cy="3564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33" y="5952848"/>
            <a:ext cx="356472" cy="356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60299" y="278285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облуживания населения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Медвенского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24676"/>
              </p:ext>
            </p:extLst>
          </p:nvPr>
        </p:nvGraphicFramePr>
        <p:xfrm>
          <a:off x="395536" y="1196752"/>
          <a:ext cx="820182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1000" t="18000" r="27000" b="1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открытость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 из 15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07919"/>
              </p:ext>
            </p:extLst>
          </p:nvPr>
        </p:nvGraphicFramePr>
        <p:xfrm>
          <a:off x="416885" y="4365104"/>
          <a:ext cx="8185326" cy="837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6803"/>
                <a:gridCol w="5832648"/>
                <a:gridCol w="1005875"/>
              </a:tblGrid>
              <a:tr h="837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8000" t="15000" r="25000" b="11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работы сотрудников организации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2,92 из 3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07195"/>
              </p:ext>
            </p:extLst>
          </p:nvPr>
        </p:nvGraphicFramePr>
        <p:xfrm>
          <a:off x="395536" y="3356992"/>
          <a:ext cx="8201826" cy="883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883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4000" t="21000" r="29000" b="2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 условий предоставления социальных услуг и доступность их получения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71505"/>
              </p:ext>
            </p:extLst>
          </p:nvPr>
        </p:nvGraphicFramePr>
        <p:xfrm>
          <a:off x="412036" y="5301208"/>
          <a:ext cx="8185326" cy="765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1652"/>
                <a:gridCol w="5832648"/>
                <a:gridCol w="1001026"/>
              </a:tblGrid>
              <a:tr h="765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4000" t="16000" r="28000" b="1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качеством предоставления услуг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 из 4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35032"/>
              </p:ext>
            </p:extLst>
          </p:nvPr>
        </p:nvGraphicFramePr>
        <p:xfrm>
          <a:off x="395536" y="2204864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5832648"/>
                <a:gridCol w="1001026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38000" t="27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предоставления социальной услуги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 из 2 баллов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6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400" i="1" dirty="0" smtClean="0"/>
              <a:t>Основные выводы по блокам </a:t>
            </a:r>
            <a:r>
              <a:rPr lang="ru-RU" sz="1400" i="1" dirty="0"/>
              <a:t>критериев организаций, оказывающих социальные услуги на дому</a:t>
            </a:r>
            <a:endParaRPr lang="ru-RU" sz="1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6</a:t>
            </a:r>
            <a:r>
              <a:rPr lang="ru-RU" sz="1400" dirty="0" smtClean="0"/>
              <a:t>6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39239"/>
              </p:ext>
            </p:extLst>
          </p:nvPr>
        </p:nvGraphicFramePr>
        <p:xfrm>
          <a:off x="395536" y="1052736"/>
          <a:ext cx="8201826" cy="929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6000" r="27000" b="1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Информационная открытость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критерий «Информационная открытость» можно охарактеризовать как высокий. У всех учреждений, в которых проводилась НОК,  имеются информационные сайты. На сайтах представлена информация, соответствующая требованиям приказа № 995н от 8.12.2014г. Наиболее распространенным несоответствием является отсутствие информации о порядке подачи жалобы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24574"/>
              </p:ext>
            </p:extLst>
          </p:nvPr>
        </p:nvGraphicFramePr>
        <p:xfrm>
          <a:off x="416885" y="4437112"/>
          <a:ext cx="8185326" cy="929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25000" t="18000" r="25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Оценка работы сотрудников организации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блок включал 3 критерия. Разброс баллов составляет 2-3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Получатели услуг всех учреждений высоко оценили компетентность, вежливость, доброту и доброжелательность персонала. За предоставленную информацию о сотрудниках, прошедших повышение квалификации в последние 3 года были получены более низкие баллы.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36315"/>
              </p:ext>
            </p:extLst>
          </p:nvPr>
        </p:nvGraphicFramePr>
        <p:xfrm>
          <a:off x="395536" y="3278873"/>
          <a:ext cx="8201826" cy="10142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1014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3000" t="14000" r="30000" b="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Комфортность условий предоставления социальных услуг и доступность их получения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Оценки, поставленные данному блоку показателей, можно охарактеризовать как средние. 2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учреждения получили 2 балла (из 2 возможных), оценки остальных учреждений колеблются в диапазоне от 1 до 1,5. Такой разброс обусловлен тем, что во многих учреждениях, особенно в сельских, отсутствует необходимое 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для инвалидов.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93637"/>
              </p:ext>
            </p:extLst>
          </p:nvPr>
        </p:nvGraphicFramePr>
        <p:xfrm>
          <a:off x="412036" y="5517233"/>
          <a:ext cx="8185326" cy="109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31000" t="18000" r="29000" b="2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Удовлетворенность качеством предоставления услуг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по данному блоку выносились в основном на основании результатов опроса получателей услуг. В целом степень удовлетворенности получателей услуг можно оценить как высокую. Все показатели были положительно оценены более, чем 90 % получателями (N=900). Основные несоответствия критериям связаны с отсутствием или недостатком необходимого оборудования. Жалобы на качество предоставления услуги не отмечены.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01121"/>
              </p:ext>
            </p:extLst>
          </p:nvPr>
        </p:nvGraphicFramePr>
        <p:xfrm>
          <a:off x="395536" y="2132856"/>
          <a:ext cx="8201826" cy="10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35000" t="23000" r="30000" b="2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100" b="1" i="1" dirty="0" smtClean="0"/>
                        <a:t>Время ожидания предоставления социальной услуги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15 минут во всех  исследованных организациях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  социального обслуживания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7</a:t>
            </a:r>
            <a:endParaRPr lang="ru-RU" sz="1400" dirty="0" smtClean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90255146"/>
              </p:ext>
            </p:extLst>
          </p:nvPr>
        </p:nvGraphicFramePr>
        <p:xfrm>
          <a:off x="5896049" y="1988840"/>
          <a:ext cx="312923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73147" y="3429000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9231" y="49918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64625"/>
              </p:ext>
            </p:extLst>
          </p:nvPr>
        </p:nvGraphicFramePr>
        <p:xfrm>
          <a:off x="323528" y="2132862"/>
          <a:ext cx="5616624" cy="3904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4896544"/>
                <a:gridCol w="504056"/>
              </a:tblGrid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Щигровский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умственно-отсталых детей «Надежда»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дом-интернат ветеранов войны и труда»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Суджанский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гостиная» г.</a:t>
                      </a:r>
                      <a:r>
                        <a:rPr lang="en-US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дом-интернат для умственно-отсталых детей»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ветеранов труда»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«Ольшанский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Ширковский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«Краснооктябрьский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пансионат ветеранов войны и труда «Сосновый бор»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Обоянский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Глушковский</a:t>
                      </a:r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773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7" y="915607"/>
            <a:ext cx="8159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учреждения имеют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сайты, которые выполнены в едином стиле и соответствуют большинству предъявляемых требований;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14 учреждений имеют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в здании учреждения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Несоответствие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предложенным критериям наблюдалось чаще всего в наличии на сайте организации информации о порядке подачи жалобы. Непосредственно в учреждениях такая информация присутствует.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536" y="1017410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5536" y="1387434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5536" y="1567172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предоставления социальных услуг и доступность их получения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8</a:t>
            </a:r>
            <a:endParaRPr lang="ru-RU" sz="1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92486"/>
              </p:ext>
            </p:extLst>
          </p:nvPr>
        </p:nvGraphicFramePr>
        <p:xfrm>
          <a:off x="395536" y="1916833"/>
          <a:ext cx="8201826" cy="2088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413533"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40000" r="29000" b="3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условий беспрепятственного доступа к объектам и услугам в организации социального обслуживания для инвалидов и других маломобильных групп получателей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5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территории, прилегающей к организации социального обслуживания, с учетом требований доступности для маломобильных получателей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4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входных зон на объектах оценки для маломобильных групп населения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4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специально оборудованного санитарно-гигиенического помещения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5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оборудованных помещений для предоставления социальных услуг в соответствии с перечнем предоставляемых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6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30000" t="15000" r="3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помещениях видео-,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аудиоинформаторов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лиц с нарушением функций слуха и зрения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65099"/>
              </p:ext>
            </p:extLst>
          </p:nvPr>
        </p:nvGraphicFramePr>
        <p:xfrm>
          <a:off x="412036" y="5301208"/>
          <a:ext cx="8185326" cy="7929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195"/>
                <a:gridCol w="6801131"/>
              </a:tblGrid>
              <a:tr h="792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34000" t="16000" r="25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организации социального обслуживания специалистами, осуществляющими предоставление социальных услуг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64452"/>
              </p:ext>
            </p:extLst>
          </p:nvPr>
        </p:nvGraphicFramePr>
        <p:xfrm>
          <a:off x="395536" y="4149080"/>
          <a:ext cx="8201826" cy="10081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916"/>
                <a:gridCol w="6797910"/>
              </a:tblGrid>
              <a:tr h="42275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30000" t="10000" r="22000" b="2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услуг (в том числе инвалидов и других маломобильных групп получателей услуг), считающих условия оказания услуг доступными, от общего числа опрошенных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5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социальных услуг, оценивающих благоустройство и содержание помещения организации социального обслуживания и территории, на которой она расположена, как хорошее, от общего числа опрошенных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839026"/>
            <a:ext cx="820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оценивалась как сумма показателей метода наблюдения, фиксирующих наличие, либо отсутствие необходимого оборудования в учреждении, и опроса получателей услуг по вопросам благоустройства помещений и доступности социальных услуг, также учитывались статистические показатели. Посредством суммирования баллов, присвоенных каждому критерию, был установлен максимально возможное значение по данному блоку, равное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955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социальных услуг и доступность их получения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9550"/>
            <a:ext cx="838842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2" y="499529"/>
            <a:ext cx="407367" cy="40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1004" y="63093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9</a:t>
            </a:r>
            <a:endParaRPr lang="ru-RU" sz="1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00533"/>
              </p:ext>
            </p:extLst>
          </p:nvPr>
        </p:nvGraphicFramePr>
        <p:xfrm>
          <a:off x="251520" y="2780928"/>
          <a:ext cx="5544616" cy="368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85"/>
                <a:gridCol w="4953190"/>
                <a:gridCol w="369641"/>
              </a:tblGrid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умственно-отсталых детей «Надежда»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Щигровский</a:t>
                      </a:r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дом-интернат ветеранов войны и труда»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Суджанский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Глушковский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дом-интернат для умственно-отсталых детей»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«Курский пансионат ветеранов войны и труда «Сосновый бор»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«Ольшанский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ветеранов труда»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Букреевский</a:t>
                      </a:r>
                      <a:r>
                        <a:rPr lang="ru-RU" sz="11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Ширковский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психоневрологический интернат»</a:t>
                      </a:r>
                      <a:endParaRPr lang="ru-RU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«Краснооктябрьский психоневрологический интернат»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Обоянский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дом-интернат для престарелых и инвалидов»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0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гостиная» г</a:t>
                      </a:r>
                      <a:r>
                        <a:rPr lang="ru-RU" sz="11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Курска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67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81625993"/>
              </p:ext>
            </p:extLst>
          </p:nvPr>
        </p:nvGraphicFramePr>
        <p:xfrm>
          <a:off x="5850415" y="2553097"/>
          <a:ext cx="320853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16216" y="4077072"/>
            <a:ext cx="1715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5441" y="5701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53105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комфортности среди учреждений отмечены значимые отличия. Наиболее комфортные условия созданы 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«Железногорском доме-интернате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умственно-отсталых детей «Надежда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Щигровском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психоневрологическом интернате» 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Курском доме-интернате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войны 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труда»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комфортные наблюдаются в «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гостиной»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низких оценок - отсутствие необходимого оборудования (пандусов, поручней) для передвижения маломобильных групп населения как в помещении, так и за его пределами, неработающие или частично работающие кондиционеры, отсутствие видео-,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аудиоинформаторов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лиц с нарушением функций слуха и зрения. Особенно характерны перечисленные недостатки для сельских домов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интернатов.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гостиная» г.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 менее всего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предложенным критериям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67695" y="956725"/>
            <a:ext cx="72008" cy="7200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9267" y="2420888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7695" y="1700808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2116</TotalTime>
  <Words>6154</Words>
  <Application>Microsoft Office PowerPoint</Application>
  <PresentationFormat>Экран (4:3)</PresentationFormat>
  <Paragraphs>1183</Paragraphs>
  <Slides>66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Аналитический отчет Независимая оценка качества оказания услуг организациями социального обслуживания Курской области</vt:lpstr>
      <vt:lpstr>Содержание</vt:lpstr>
      <vt:lpstr>Описание проекта</vt:lpstr>
      <vt:lpstr>Методология</vt:lpstr>
      <vt:lpstr>Рейтинг организаций, осуществляющих стационарное социальное обслуживание</vt:lpstr>
      <vt:lpstr>Открытость и доступность информации об организации  социального обслуживания</vt:lpstr>
      <vt:lpstr>Открытость и доступность информации об организации  социального обслуживания</vt:lpstr>
      <vt:lpstr>Комфортность условий предоставления социальных услуг и доступность их получения</vt:lpstr>
      <vt:lpstr>Комфортность условий предоставления социальных услуг и доступность их получения</vt:lpstr>
      <vt:lpstr>Оценка работы сотрудников организации</vt:lpstr>
      <vt:lpstr>Оценка работы сотрудников организации</vt:lpstr>
      <vt:lpstr>Удовлетворенность качеством оказания услуг</vt:lpstr>
      <vt:lpstr>Удовлетворенность качеством оказания услуг</vt:lpstr>
      <vt:lpstr>Рейтинг организаций, осуществляющих социальное обслуживание на дому</vt:lpstr>
      <vt:lpstr>Открытость и доступность информации об организации  социального обслуживания</vt:lpstr>
      <vt:lpstr>Открытость и доступность информации об организации  социального обслуживания</vt:lpstr>
      <vt:lpstr>Комфортность условий предоставления социальных услуг и доступность их получения</vt:lpstr>
      <vt:lpstr>Комфортность условий предоставления социальных услуг и доступность их получения</vt:lpstr>
      <vt:lpstr>Время ожидания предоставления социальной услуги</vt:lpstr>
      <vt:lpstr>Время ожидания предоставления социальной услуги</vt:lpstr>
      <vt:lpstr>Оценка работы сотрудников организации</vt:lpstr>
      <vt:lpstr>Оценка работы сотрудников организации</vt:lpstr>
      <vt:lpstr>Удовлетворенность качеством оказания услуг</vt:lpstr>
      <vt:lpstr>Удовлетворенность качеством оказания услуг</vt:lpstr>
      <vt:lpstr>Итоги опроса получателей услуг организаций, осуществляющих стационарное социальное обслуживание</vt:lpstr>
      <vt:lpstr>ОБУССОКО «Железногорский детский дом-интернат для умственно-отсталых детей «Надежда»</vt:lpstr>
      <vt:lpstr>ОБУССОКО «Железногорский детский дом-интернат для умственно-отсталых детей «Надежда»</vt:lpstr>
      <vt:lpstr>ОБУССОКО «Щигровский психоневрологический интернат»</vt:lpstr>
      <vt:lpstr>ОБУССОКО «Щигровский психоневрологический интернат»</vt:lpstr>
      <vt:lpstr>ОБУССОКО «Суджанский  психоневрологический интернат»</vt:lpstr>
      <vt:lpstr>ОБУССОКО «Суджанский  психоневрологический интернат»</vt:lpstr>
      <vt:lpstr>ОБУССОКО «Курский дом-интернат для ветеранов войны и труда»</vt:lpstr>
      <vt:lpstr>ОБУССОКО «Курский дом-интернат для ветеранов войны и труда»</vt:lpstr>
      <vt:lpstr>ОБУССОКО «Букреевский  психоневрологический интернат»</vt:lpstr>
      <vt:lpstr>ОБУССОКО «Букреевский  психоневрологический интернат»</vt:lpstr>
      <vt:lpstr>ОБУССОКО «Беловский детский дом для умственно отсталых детей»</vt:lpstr>
      <vt:lpstr>ОБУССОКО «Беловский детский дом для умственно отсталых детей»</vt:lpstr>
      <vt:lpstr>ОБУССОКО «Ольшанский психоневрологический интернат»</vt:lpstr>
      <vt:lpstr>ОБУССОКО «Ольшанский психоневрологический интернат»</vt:lpstr>
      <vt:lpstr>ОБУССОКО «Железногорский дом-интернат ветеранов труда»</vt:lpstr>
      <vt:lpstr>ОБУССОКО «Железногорский дом-интернат ветеранов труда»</vt:lpstr>
      <vt:lpstr>ОБУССОКО «Ширковский психоневрологический интернат»</vt:lpstr>
      <vt:lpstr>ОБУССОКО «Ширковский психоневрологический интернат»</vt:lpstr>
      <vt:lpstr>ОБУССОКО «Краснооктябрьский психоневрологический интернат»</vt:lpstr>
      <vt:lpstr>ОБУССОКО «Краснооктябрьский психоневрологический интернат»</vt:lpstr>
      <vt:lpstr>ОБУССОКО «Пансионат для ветеранов войны и труда «Сосновый бор»</vt:lpstr>
      <vt:lpstr>ОБУССОКО «Пансионат для ветеранов войны и труда «Сосновый бор»</vt:lpstr>
      <vt:lpstr>ОБУССОКО «Глушковский дом-интернат для престарелых  и инвалидов»</vt:lpstr>
      <vt:lpstr>ОБУССОКО «Глушковский дом-интернат для престарелых и инвалидов»</vt:lpstr>
      <vt:lpstr>ОБУССОКО «Обоянский дом-интернат для престарелых  и инвалидов»</vt:lpstr>
      <vt:lpstr>ОБУССОКО «Обоянский дом-интернат для престарелых  и инвалидов»</vt:lpstr>
      <vt:lpstr>МБУСОН г. Курска «Социальная гостиная для оказания помощи женщинам с детьми, оказавшимся в трудной жизненной ситуации»</vt:lpstr>
      <vt:lpstr>МБУСОН г. Курска «Социальная гостиная для оказания помощи женщинам с детьми, оказавшимся в трудной жизненной ситуации»</vt:lpstr>
      <vt:lpstr>Основные выводы по блокам критериев организаций, осуществляющих стационарное социальное обслуживание</vt:lpstr>
      <vt:lpstr>Итоги опроса получателей услуг организаций, оказывающих социальные услуги на дому</vt:lpstr>
      <vt:lpstr>ОБУСО «Комплексный центр социального облуживания населения г. Льгова и Льговского района»</vt:lpstr>
      <vt:lpstr>ОБУСО «Комплексный центр социального облуживания населения г. Льгова и Льговского района»</vt:lpstr>
      <vt:lpstr>ОБУСО «Комплексный центр социального облуживания населения Пристенского района»</vt:lpstr>
      <vt:lpstr>ОБУСО «Комплексный центр социального облуживания населения Пристенского района»</vt:lpstr>
      <vt:lpstr>ОБУСО «Комплексный центр социального облуживания населения Курчатовского района и г. Курчатова»</vt:lpstr>
      <vt:lpstr>ОБУСО «Комплексный центр социального облуживания населения Курчатовского района и г. Курчатова»</vt:lpstr>
      <vt:lpstr>ОБУСО «Комплексный центр социального облуживания населения Большесолдатского района»</vt:lpstr>
      <vt:lpstr>ОБУСО «Комплексный центр социального облуживания населения Большесолдатского района»</vt:lpstr>
      <vt:lpstr>ОБУСО «Комплексный центр социального облуживания населения Медвенского района»</vt:lpstr>
      <vt:lpstr>ОБУСО «Комплексный центр социального облуживания населения Медвенского района»</vt:lpstr>
      <vt:lpstr>Основные выводы по блокам критериев организаций, оказывающих социальные услуги на дому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312</cp:revision>
  <dcterms:created xsi:type="dcterms:W3CDTF">2017-07-04T10:19:02Z</dcterms:created>
  <dcterms:modified xsi:type="dcterms:W3CDTF">2017-07-13T11:41:36Z</dcterms:modified>
</cp:coreProperties>
</file>